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84" r:id="rId4"/>
    <p:sldId id="302" r:id="rId5"/>
    <p:sldId id="285" r:id="rId6"/>
    <p:sldId id="286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E4"/>
    <a:srgbClr val="FFEAD1"/>
    <a:srgbClr val="FBFBFB"/>
    <a:srgbClr val="000000"/>
    <a:srgbClr val="F29300"/>
    <a:srgbClr val="F38481"/>
    <a:srgbClr val="FDF8A2"/>
    <a:srgbClr val="FF6666"/>
    <a:srgbClr val="C7E5C2"/>
    <a:srgbClr val="E5F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фсМРТ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Связь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F284EA-D9D3-435E-B9A5-B5039629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919"/>
            <a:ext cx="12192000" cy="54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3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A8DC0C-483B-4FF1-8319-0A958941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8" y="1171575"/>
            <a:ext cx="10786102" cy="5421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7CD43-9728-45A3-B557-F8C671271673}"/>
              </a:ext>
            </a:extLst>
          </p:cNvPr>
          <p:cNvSpPr txBox="1"/>
          <p:nvPr/>
        </p:nvSpPr>
        <p:spPr>
          <a:xfrm>
            <a:off x="8524875" y="5905500"/>
            <a:ext cx="21526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Сила связи</a:t>
            </a:r>
          </a:p>
        </p:txBody>
      </p:sp>
    </p:spTree>
    <p:extLst>
      <p:ext uri="{BB962C8B-B14F-4D97-AF65-F5344CB8AC3E}">
        <p14:creationId xmlns:p14="http://schemas.microsoft.com/office/powerpoint/2010/main" val="149732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1F8A7E-166D-42EC-A870-67E45D56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993717"/>
            <a:ext cx="10344150" cy="57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07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en-US" dirty="0"/>
              <a:t>DMN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DD506D-955B-45DB-AA9B-383E793B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880844"/>
            <a:ext cx="6543675" cy="5615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485775" y="1143000"/>
            <a:ext cx="4933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Сеть по умолчанию</a:t>
            </a:r>
            <a:r>
              <a:rPr lang="en-US" sz="1800" b="0" i="0" u="none" strike="noStrike" baseline="0" dirty="0">
                <a:latin typeface="Helvetica-Light"/>
              </a:rPr>
              <a:t> (DMN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Default mode network):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Сеть областей мозга с сильно коррелированной активностью во время бодрствования.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Обычно менее активен при внимании на внешней задаче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15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en-US" dirty="0"/>
              <a:t>DMN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254600" y="1143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Сеть по умолчанию</a:t>
            </a:r>
            <a:r>
              <a:rPr lang="en-US" sz="1800" b="0" i="0" u="none" strike="noStrike" baseline="0" dirty="0">
                <a:latin typeface="Helvetica-Light"/>
              </a:rPr>
              <a:t> (DMN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Default mode network):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Создано с учетом развития</a:t>
            </a:r>
            <a:endParaRPr lang="en-US" sz="1800" b="0" i="0" u="none" strike="noStrike" baseline="0" dirty="0">
              <a:latin typeface="Helvetica-Light"/>
            </a:endParaRP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Большое сходство между мозгом грызунов и приматов.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8ED140-938A-4595-8028-827DFD07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800" y="937994"/>
            <a:ext cx="9194200" cy="4005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22099E-1988-4D4C-92D6-72E625A58476}"/>
              </a:ext>
            </a:extLst>
          </p:cNvPr>
          <p:cNvSpPr txBox="1"/>
          <p:nvPr/>
        </p:nvSpPr>
        <p:spPr>
          <a:xfrm>
            <a:off x="4121750" y="880844"/>
            <a:ext cx="1619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DMN </a:t>
            </a:r>
            <a:r>
              <a:rPr lang="ru-RU" dirty="0"/>
              <a:t>Крысы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B8DC5-6A77-4D6B-BFE6-73B11115FF16}"/>
              </a:ext>
            </a:extLst>
          </p:cNvPr>
          <p:cNvSpPr txBox="1"/>
          <p:nvPr/>
        </p:nvSpPr>
        <p:spPr>
          <a:xfrm>
            <a:off x="7239000" y="880844"/>
            <a:ext cx="1727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DMN </a:t>
            </a:r>
            <a:r>
              <a:rPr lang="ru-RU" dirty="0"/>
              <a:t>Обезьяны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8AE98-4BFA-402F-9B4E-BF41F9BAB68D}"/>
              </a:ext>
            </a:extLst>
          </p:cNvPr>
          <p:cNvSpPr txBox="1"/>
          <p:nvPr/>
        </p:nvSpPr>
        <p:spPr>
          <a:xfrm>
            <a:off x="9786955" y="848707"/>
            <a:ext cx="1727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DMN </a:t>
            </a:r>
            <a:r>
              <a:rPr lang="ru-RU" dirty="0"/>
              <a:t>Человека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B56B62-4081-49C6-8595-9CCDFF2E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50" y="4961060"/>
            <a:ext cx="5355625" cy="19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8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en-US" dirty="0"/>
              <a:t>DMN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254600" y="1166841"/>
            <a:ext cx="58907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Сеть по умолчанию</a:t>
            </a:r>
            <a:r>
              <a:rPr lang="en-US" sz="1800" b="0" i="0" u="none" strike="noStrike" baseline="0" dirty="0">
                <a:latin typeface="Helvetica-Light"/>
              </a:rPr>
              <a:t> (DMN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Default mode network):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Отличное перекрытие со структурной связностью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Мысль для поддержки понимания, обучения и памяти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Мысль о поддержке неврологической основы личности, саморекламы, автобиографической информации и т. Д.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Мысль о поддержке способности думать о прошлом и будущем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Мысль в поддержку теории разума, социального познания и эмоций.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496473-E220-4D31-9009-9F0F263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392" y="1423707"/>
            <a:ext cx="5792008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en-US" dirty="0"/>
              <a:t>DMN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254600" y="1595165"/>
            <a:ext cx="5478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Сеть по умолчанию</a:t>
            </a:r>
            <a:r>
              <a:rPr lang="en-US" sz="1800" b="0" i="0" u="none" strike="noStrike" baseline="0" dirty="0">
                <a:latin typeface="Helvetica-Light"/>
              </a:rPr>
              <a:t> (DMN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Default mode network):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Деактивация DMN коррелирует с успешным кодированием памяти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Деактивация DMN связана с трудностью задания.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Активация DMN после обучения улучшает удержание.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FF85B0-5965-4964-8F9E-159A5890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9" y="1347514"/>
            <a:ext cx="645885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2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Изучение связей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273851" y="2211552"/>
            <a:ext cx="66082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Сбор функциональных данных МРТ во время отдыха, чтобы: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Оценить взаимосвязь, связанную со структурой или областью мозга.</a:t>
            </a:r>
          </a:p>
          <a:p>
            <a:pPr lvl="1"/>
            <a:endParaRPr lang="ru-RU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Оценить возможность подключения, связанную с выполнением задачи.</a:t>
            </a:r>
          </a:p>
          <a:p>
            <a:pPr lvl="1"/>
            <a:endParaRPr lang="ru-RU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Сравнить возможности подключения между группами участников.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7AF991-B6EC-4494-955A-21EDC397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14" y="1124041"/>
            <a:ext cx="4087401" cy="532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Изучение связей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1101624" y="5880906"/>
            <a:ext cx="10181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Разница в связях между контрольными субъектами </a:t>
            </a:r>
            <a:r>
              <a:rPr lang="en-US" sz="1800" b="0" i="0" u="none" strike="noStrike" baseline="0" dirty="0">
                <a:latin typeface="Helvetica-Light"/>
              </a:rPr>
              <a:t>(HC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control subjects ), </a:t>
            </a:r>
            <a:r>
              <a:rPr lang="ru-RU" sz="1800" b="0" i="0" u="none" strike="noStrike" baseline="0" dirty="0">
                <a:latin typeface="Helvetica-Light"/>
              </a:rPr>
              <a:t>пациентами с лобно-височной деменцией</a:t>
            </a:r>
            <a:r>
              <a:rPr lang="en-US" sz="1800" b="0" i="0" u="none" strike="noStrike" baseline="0" dirty="0">
                <a:latin typeface="Helvetica-Light"/>
              </a:rPr>
              <a:t> (FTD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frontotemporal dementia ) </a:t>
            </a:r>
            <a:r>
              <a:rPr lang="ru-RU" sz="1800" b="0" i="0" u="none" strike="noStrike" baseline="0" dirty="0">
                <a:latin typeface="Helvetica-Light"/>
              </a:rPr>
              <a:t>и болезнью Альцгеймера</a:t>
            </a:r>
            <a:r>
              <a:rPr lang="en-US" sz="1800" b="0" i="0" u="none" strike="noStrike" baseline="0" dirty="0">
                <a:latin typeface="Helvetica-Light"/>
              </a:rPr>
              <a:t> (AD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Alzheimer’s disease)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D8788A-D82E-48CB-A728-A718A40D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999786"/>
            <a:ext cx="941201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0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Изучение связей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620361" y="2505670"/>
            <a:ext cx="3557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Различия в деактивации сети в режиме по умолчанию связаны с выполнением задачи у молодых и пожилых людей.</a:t>
            </a:r>
            <a:endParaRPr lang="en-US" sz="1800" b="0" i="0" u="none" strike="noStrike" baseline="0" dirty="0">
              <a:latin typeface="Helvetica-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0AE14D-7DD7-44CA-B96F-BCA3FDD2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071" y="1198265"/>
            <a:ext cx="4583698" cy="5556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FF83D-97F2-42E3-B5B5-05C131CF1508}"/>
              </a:ext>
            </a:extLst>
          </p:cNvPr>
          <p:cNvSpPr txBox="1"/>
          <p:nvPr/>
        </p:nvSpPr>
        <p:spPr>
          <a:xfrm>
            <a:off x="8191098" y="6352912"/>
            <a:ext cx="30415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Процент правильных ответов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C784B-C451-4894-AEF8-35410C4099CD}"/>
              </a:ext>
            </a:extLst>
          </p:cNvPr>
          <p:cNvSpPr txBox="1"/>
          <p:nvPr/>
        </p:nvSpPr>
        <p:spPr>
          <a:xfrm rot="16200000">
            <a:off x="6753802" y="4807742"/>
            <a:ext cx="173957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Процент изменения сигнала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44408-AD81-4EDF-836C-A8A41026AF00}"/>
              </a:ext>
            </a:extLst>
          </p:cNvPr>
          <p:cNvSpPr txBox="1"/>
          <p:nvPr/>
        </p:nvSpPr>
        <p:spPr>
          <a:xfrm rot="16200000">
            <a:off x="6781074" y="2447951"/>
            <a:ext cx="173957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Процент изменения сигнала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07C4C-0DB5-46EA-8BAD-A2F92F722D64}"/>
              </a:ext>
            </a:extLst>
          </p:cNvPr>
          <p:cNvSpPr txBox="1"/>
          <p:nvPr/>
        </p:nvSpPr>
        <p:spPr>
          <a:xfrm>
            <a:off x="8546651" y="3213880"/>
            <a:ext cx="81814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Молодые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B8C23-347E-471B-A088-1FB2205D526C}"/>
              </a:ext>
            </a:extLst>
          </p:cNvPr>
          <p:cNvSpPr txBox="1"/>
          <p:nvPr/>
        </p:nvSpPr>
        <p:spPr>
          <a:xfrm>
            <a:off x="10289407" y="3221935"/>
            <a:ext cx="81814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Пожилые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F468C2-F939-4A3F-B380-FEECE4F7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368" y="3912336"/>
            <a:ext cx="533474" cy="25721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4B58D6-3645-47ED-9A74-BC5D70972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368" y="4104602"/>
            <a:ext cx="562053" cy="161948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ED4E3D0-0E23-4930-A7A3-B2A7F0503F75}"/>
              </a:ext>
            </a:extLst>
          </p:cNvPr>
          <p:cNvSpPr/>
          <p:nvPr/>
        </p:nvSpPr>
        <p:spPr>
          <a:xfrm>
            <a:off x="10974842" y="3912336"/>
            <a:ext cx="404358" cy="354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33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фМРТ эксперимент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8C5610-4988-4570-9CFF-EF8C1BA1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33" y="1241525"/>
            <a:ext cx="9195035" cy="535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7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Изучение связей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534636" y="1572220"/>
            <a:ext cx="81616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/>
              <a:t>Изменения в подключении и режиме по умолчанию в сети наблюдаются при:</a:t>
            </a:r>
          </a:p>
          <a:p>
            <a:pPr algn="l"/>
            <a:endParaRPr lang="ru-RU" sz="1800" b="0" i="0" u="none" strike="noStrike" baseline="0" dirty="0"/>
          </a:p>
          <a:p>
            <a:pPr lvl="1"/>
            <a:r>
              <a:rPr lang="ru-RU" b="0" i="0" u="none" strike="noStrike" baseline="0" dirty="0"/>
              <a:t>• Болезнь Альцгеймера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Аутизм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Депрессия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Шизофрения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Старение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Эпилепсия</a:t>
            </a:r>
            <a:endParaRPr lang="en-US" b="0" i="0" u="none" strike="noStrike" baseline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FD105-4EE6-42D5-BE31-A0D8C210C5AF}"/>
              </a:ext>
            </a:extLst>
          </p:cNvPr>
          <p:cNvSpPr txBox="1"/>
          <p:nvPr/>
        </p:nvSpPr>
        <p:spPr>
          <a:xfrm>
            <a:off x="6772809" y="2327791"/>
            <a:ext cx="5028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Болезнь Паркинсона</a:t>
            </a:r>
          </a:p>
          <a:p>
            <a:endParaRPr lang="ru-RU" dirty="0"/>
          </a:p>
          <a:p>
            <a:r>
              <a:rPr lang="ru-RU" dirty="0"/>
              <a:t>• Обсессивно-</a:t>
            </a:r>
            <a:r>
              <a:rPr lang="ru-RU" dirty="0" err="1"/>
              <a:t>компульсивное</a:t>
            </a:r>
            <a:r>
              <a:rPr lang="ru-RU" dirty="0"/>
              <a:t> расстройство</a:t>
            </a:r>
          </a:p>
          <a:p>
            <a:endParaRPr lang="ru-RU" dirty="0"/>
          </a:p>
          <a:p>
            <a:r>
              <a:rPr lang="ru-RU" dirty="0"/>
              <a:t>• Нервная анорексия</a:t>
            </a:r>
          </a:p>
          <a:p>
            <a:endParaRPr lang="ru-RU" dirty="0"/>
          </a:p>
          <a:p>
            <a:r>
              <a:rPr lang="ru-RU" dirty="0"/>
              <a:t>• Индивидуальные особенности</a:t>
            </a:r>
          </a:p>
        </p:txBody>
      </p:sp>
    </p:spTree>
    <p:extLst>
      <p:ext uri="{BB962C8B-B14F-4D97-AF65-F5344CB8AC3E}">
        <p14:creationId xmlns:p14="http://schemas.microsoft.com/office/powerpoint/2010/main" val="196376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01CED-7ED1-4856-9051-4CCAD279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8B704-6B8D-473D-A73C-0FD7959F8E93}"/>
              </a:ext>
            </a:extLst>
          </p:cNvPr>
          <p:cNvSpPr txBox="1"/>
          <p:nvPr/>
        </p:nvSpPr>
        <p:spPr>
          <a:xfrm>
            <a:off x="3047301" y="2692433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1F1F1F"/>
                </a:solidFill>
                <a:effectLst/>
                <a:latin typeface="OpenSans-Light"/>
              </a:rPr>
              <a:t>МРТ-исследования функциональной связности</a:t>
            </a:r>
          </a:p>
          <a:p>
            <a:pPr algn="l"/>
            <a:endParaRPr lang="ru-RU" b="0" i="0">
              <a:solidFill>
                <a:srgbClr val="1F1F1F"/>
              </a:solidFill>
              <a:effectLst/>
              <a:latin typeface="OpenSans"/>
            </a:endParaRPr>
          </a:p>
          <a:p>
            <a:pPr algn="l"/>
            <a:r>
              <a:rPr lang="ru-RU" b="0" i="0">
                <a:solidFill>
                  <a:srgbClr val="1F1F1F"/>
                </a:solidFill>
                <a:effectLst/>
                <a:latin typeface="OpenSans"/>
              </a:rPr>
              <a:t>Какую </a:t>
            </a:r>
            <a:r>
              <a:rPr lang="ru-RU" b="0" i="0" dirty="0">
                <a:solidFill>
                  <a:srgbClr val="1F1F1F"/>
                </a:solidFill>
                <a:effectLst/>
                <a:latin typeface="OpenSans"/>
              </a:rPr>
              <a:t>информацию можно получить из исследований функциональной связности МРТ, которую нельзя получить с помощью структурной визуализации или исследований фМРТ на основе задач?</a:t>
            </a:r>
          </a:p>
        </p:txBody>
      </p:sp>
    </p:spTree>
    <p:extLst>
      <p:ext uri="{BB962C8B-B14F-4D97-AF65-F5344CB8AC3E}">
        <p14:creationId xmlns:p14="http://schemas.microsoft.com/office/powerpoint/2010/main" val="391338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фМРТ эксперимент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61266B-B785-4A42-A470-3BD0CB3E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6" y="1271226"/>
            <a:ext cx="10305448" cy="49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фМРТ эксперимент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61266B-B785-4A42-A470-3BD0CB3E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6" y="1271226"/>
            <a:ext cx="10305448" cy="499982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345F68-8812-4557-BAC6-C77FF83B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49" y="1109369"/>
            <a:ext cx="8743951" cy="46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8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264457"/>
            <a:ext cx="11944349" cy="616387"/>
          </a:xfrm>
        </p:spPr>
        <p:txBody>
          <a:bodyPr/>
          <a:lstStyle/>
          <a:p>
            <a:pPr algn="ctr"/>
            <a:r>
              <a:rPr lang="ru-RU" dirty="0"/>
              <a:t>МРТ</a:t>
            </a:r>
            <a:r>
              <a:rPr lang="en-US" dirty="0"/>
              <a:t> </a:t>
            </a:r>
            <a:r>
              <a:rPr lang="ru-RU" dirty="0"/>
              <a:t>функциональной связи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FD922-B9E4-45A9-AFAB-C5A3717324CF}"/>
              </a:ext>
            </a:extLst>
          </p:cNvPr>
          <p:cNvSpPr txBox="1"/>
          <p:nvPr/>
        </p:nvSpPr>
        <p:spPr>
          <a:xfrm>
            <a:off x="1008247" y="1945717"/>
            <a:ext cx="60976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МРТ функциональной связи (</a:t>
            </a:r>
            <a:r>
              <a:rPr lang="ru-RU" dirty="0" err="1"/>
              <a:t>fcMRI</a:t>
            </a:r>
            <a:r>
              <a:rPr lang="ru-RU" dirty="0"/>
              <a:t>) - это вариант </a:t>
            </a:r>
            <a:r>
              <a:rPr lang="ru-RU" dirty="0" err="1"/>
              <a:t>fMRI</a:t>
            </a:r>
            <a:endParaRPr lang="ru-RU" dirty="0"/>
          </a:p>
          <a:p>
            <a:endParaRPr lang="ru-RU" dirty="0"/>
          </a:p>
          <a:p>
            <a:pPr lvl="1"/>
            <a:r>
              <a:rPr lang="ru-RU" dirty="0"/>
              <a:t>• Мозговая активность наблюдается при отсутствии требований или стимулов внешних задач.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• Изучение активности мозга во время отдыха исследует функциональную организацию мозга.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• Принцип </a:t>
            </a:r>
            <a:r>
              <a:rPr lang="ru-RU" dirty="0" err="1"/>
              <a:t>Хебба</a:t>
            </a:r>
            <a:r>
              <a:rPr lang="ru-RU" dirty="0"/>
              <a:t>: клетки, которые срабатывают вместе, соединяются вместе.</a:t>
            </a:r>
          </a:p>
        </p:txBody>
      </p:sp>
    </p:spTree>
    <p:extLst>
      <p:ext uri="{BB962C8B-B14F-4D97-AF65-F5344CB8AC3E}">
        <p14:creationId xmlns:p14="http://schemas.microsoft.com/office/powerpoint/2010/main" val="304212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0B5FA-C368-43CB-8CFC-A6A697A4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760"/>
            <a:ext cx="12192000" cy="55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8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69B1D2-2922-4802-8AE8-20616CC7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091"/>
            <a:ext cx="12192000" cy="4818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00A0E9-E8BB-410B-8B5A-173804C57DC5}"/>
              </a:ext>
            </a:extLst>
          </p:cNvPr>
          <p:cNvSpPr txBox="1"/>
          <p:nvPr/>
        </p:nvSpPr>
        <p:spPr>
          <a:xfrm>
            <a:off x="123825" y="6390859"/>
            <a:ext cx="32575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Пространственная корреляция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8E4-80E9-4837-92C8-1828C448523B}"/>
              </a:ext>
            </a:extLst>
          </p:cNvPr>
          <p:cNvSpPr txBox="1"/>
          <p:nvPr/>
        </p:nvSpPr>
        <p:spPr>
          <a:xfrm>
            <a:off x="6137947" y="6353175"/>
            <a:ext cx="3187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Временная 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290490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0A0E9-E8BB-410B-8B5A-173804C57DC5}"/>
              </a:ext>
            </a:extLst>
          </p:cNvPr>
          <p:cNvSpPr txBox="1"/>
          <p:nvPr/>
        </p:nvSpPr>
        <p:spPr>
          <a:xfrm>
            <a:off x="123825" y="6390859"/>
            <a:ext cx="32575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Пространственная корреляция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8E4-80E9-4837-92C8-1828C448523B}"/>
              </a:ext>
            </a:extLst>
          </p:cNvPr>
          <p:cNvSpPr txBox="1"/>
          <p:nvPr/>
        </p:nvSpPr>
        <p:spPr>
          <a:xfrm>
            <a:off x="6137947" y="6353175"/>
            <a:ext cx="3187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Временная корреляция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4B6016-9B1C-45BD-8B4D-A7FFA5D5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8765"/>
            <a:ext cx="12192000" cy="42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Связь Воксель-Воксель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B592CB-FA0A-4047-923D-99821D25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2" y="1019175"/>
            <a:ext cx="1121423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8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3788</TotalTime>
  <Words>414</Words>
  <Application>Microsoft Office PowerPoint</Application>
  <PresentationFormat>Широкоэкранный</PresentationFormat>
  <Paragraphs>102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Helvetica-Light</vt:lpstr>
      <vt:lpstr>OpenSans</vt:lpstr>
      <vt:lpstr>OpenSans-Light</vt:lpstr>
      <vt:lpstr>Тема Office</vt:lpstr>
      <vt:lpstr>Фундаментальная нейронаука для нейровизуализации</vt:lpstr>
      <vt:lpstr>фМРТ эксперимент</vt:lpstr>
      <vt:lpstr>фМРТ эксперимент</vt:lpstr>
      <vt:lpstr>фМРТ эксперимент</vt:lpstr>
      <vt:lpstr>МРТ функциональной связи</vt:lpstr>
      <vt:lpstr>фсМРТ</vt:lpstr>
      <vt:lpstr>фсМРТ</vt:lpstr>
      <vt:lpstr>фсМРТ</vt:lpstr>
      <vt:lpstr>Связь Воксель-Воксель</vt:lpstr>
      <vt:lpstr>Связь</vt:lpstr>
      <vt:lpstr>фсМРТ</vt:lpstr>
      <vt:lpstr>фсМРТ</vt:lpstr>
      <vt:lpstr>DMN</vt:lpstr>
      <vt:lpstr>DMN</vt:lpstr>
      <vt:lpstr>DMN</vt:lpstr>
      <vt:lpstr>DMN</vt:lpstr>
      <vt:lpstr>Изучение связей</vt:lpstr>
      <vt:lpstr>Изучение связей</vt:lpstr>
      <vt:lpstr>Изучение связей</vt:lpstr>
      <vt:lpstr>Изучение связей</vt:lpstr>
      <vt:lpstr>Обсуждение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301</cp:revision>
  <dcterms:created xsi:type="dcterms:W3CDTF">2021-08-12T17:32:45Z</dcterms:created>
  <dcterms:modified xsi:type="dcterms:W3CDTF">2021-08-20T19:47:22Z</dcterms:modified>
</cp:coreProperties>
</file>